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2"/>
  </p:notesMasterIdLst>
  <p:handoutMasterIdLst>
    <p:handoutMasterId r:id="rId13"/>
  </p:handoutMasterIdLst>
  <p:sldIdLst>
    <p:sldId id="757" r:id="rId3"/>
    <p:sldId id="758" r:id="rId4"/>
    <p:sldId id="759" r:id="rId5"/>
    <p:sldId id="760" r:id="rId6"/>
    <p:sldId id="761" r:id="rId7"/>
    <p:sldId id="764" r:id="rId8"/>
    <p:sldId id="762" r:id="rId9"/>
    <p:sldId id="763" r:id="rId10"/>
    <p:sldId id="766" r:id="rId11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5661" autoAdjust="0"/>
  </p:normalViewPr>
  <p:slideViewPr>
    <p:cSldViewPr snapToGrid="0" snapToObjects="1">
      <p:cViewPr varScale="1">
        <p:scale>
          <a:sx n="63" d="100"/>
          <a:sy n="63" d="100"/>
        </p:scale>
        <p:origin x="53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9/16/2023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19-10-27T21:40:25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17072 16471 23 0,'3'24'0'0,"-1"-4"-13"15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9/16/2023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an MA series is always stationary – An AR series may or may not be stationary.  An ARMA series is stationary if the AR part is stationary.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6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601157" y="4860974"/>
            <a:ext cx="5258682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Stationarity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D278-8E66-4F55-A0D0-F57B39AE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a</a:t>
            </a:r>
            <a:br>
              <a:rPr lang="en-US" dirty="0"/>
            </a:br>
            <a:r>
              <a:rPr lang="en-US" dirty="0"/>
              <a:t>Forecasting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C70C-3D51-44C7-89E2-22B9A7A86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Gathering data</a:t>
            </a:r>
          </a:p>
          <a:p>
            <a:r>
              <a:rPr lang="en-US" b="1" dirty="0"/>
              <a:t>Preliminary (exploratory) analysis</a:t>
            </a:r>
          </a:p>
          <a:p>
            <a:r>
              <a:rPr lang="en-US" dirty="0"/>
              <a:t>Choosing and fitting models</a:t>
            </a:r>
          </a:p>
          <a:p>
            <a:r>
              <a:rPr lang="en-US" dirty="0"/>
              <a:t>Using and evaluating a forecasting model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0459-FB03-4BE0-B8D3-D3E3BA1F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27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003F-C73A-4ADD-B922-682CB9C4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AE9B6-4C3D-49D6-B7B6-12C19499C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properties of the series do not depend on the time at which the series is observed.  That is, the mean, autocorrelations, </a:t>
            </a:r>
            <a:r>
              <a:rPr lang="en-US" dirty="0" err="1"/>
              <a:t>etc</a:t>
            </a:r>
            <a:r>
              <a:rPr lang="en-US" dirty="0"/>
              <a:t> are constant over time.  Therefore:</a:t>
            </a:r>
          </a:p>
          <a:p>
            <a:pPr lvl="1"/>
            <a:r>
              <a:rPr lang="en-US" dirty="0"/>
              <a:t>Time series with trend are non-stationary</a:t>
            </a:r>
          </a:p>
          <a:p>
            <a:pPr lvl="1"/>
            <a:r>
              <a:rPr lang="en-US" dirty="0"/>
              <a:t>Time series with seasonality are non-stationary</a:t>
            </a:r>
          </a:p>
          <a:p>
            <a:pPr lvl="1"/>
            <a:r>
              <a:rPr lang="en-US" dirty="0"/>
              <a:t>Time series with cycles can be stationary (because the cycles are not of fixed length)</a:t>
            </a:r>
          </a:p>
          <a:p>
            <a:r>
              <a:rPr lang="en-US" dirty="0"/>
              <a:t>Stationarity allows you to assume that the statistical properties of the series will be the same in the future as in the past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0D137-ED35-4C7C-A67B-17BAF699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B83ECE-70DB-4DC4-A6A5-BCB6B4D7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01546"/>
            <a:ext cx="7145683" cy="66549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5B5C1A-6125-4607-9323-02D8D6E14F35}"/>
                  </a:ext>
                </a:extLst>
              </p14:cNvPr>
              <p14:cNvContentPartPr/>
              <p14:nvPr/>
            </p14:nvContentPartPr>
            <p14:xfrm>
              <a:off x="6145920" y="5929560"/>
              <a:ext cx="2160" cy="1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5B5C1A-6125-4607-9323-02D8D6E14F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6560" y="5920200"/>
                <a:ext cx="20880" cy="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171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599B-A465-4E08-9CEE-EBF092C1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ACF and 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B390-6558-42B4-8505-6C8434669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ACF quickly decays to 0 for stationary series.</a:t>
            </a:r>
          </a:p>
          <a:p>
            <a:r>
              <a:rPr lang="en-US" dirty="0"/>
              <a:t>ACF exhibits slow decay for non-stationary series.  ACF(1) is often large and positive.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03D15-0686-4374-80C9-0CB497F2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1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B776A-986B-4293-AFC9-041B285B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Addressing Stationarity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976E9-046A-41B1-A737-6C829F2A8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612900"/>
            <a:ext cx="7134226" cy="4144963"/>
          </a:xfrm>
        </p:spPr>
        <p:txBody>
          <a:bodyPr>
            <a:normAutofit/>
          </a:bodyPr>
          <a:lstStyle/>
          <a:p>
            <a:r>
              <a:rPr lang="en-US" b="1" dirty="0"/>
              <a:t>Trend stationary: </a:t>
            </a:r>
            <a:r>
              <a:rPr lang="en-US" dirty="0"/>
              <a:t>stationary after accounting for (or removing) the trend</a:t>
            </a:r>
          </a:p>
          <a:p>
            <a:r>
              <a:rPr lang="en-US" b="1" dirty="0"/>
              <a:t>Difference stationary:  </a:t>
            </a:r>
            <a:r>
              <a:rPr lang="en-US" dirty="0"/>
              <a:t> the first differences of the series are stationary</a:t>
            </a:r>
          </a:p>
          <a:p>
            <a:r>
              <a:rPr lang="en-US" dirty="0"/>
              <a:t>NOTE: Differencing helps to stabilize the mean of a time series by removing changes in the level of a time series, and so minimizing the effect of trend and seasonality.  Transformations such as logarithms can help to stabilize the variance of a time series.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AB3A5-AB2D-4E9E-9107-0BDDED9A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0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891D-E3E3-4D3A-8C49-30AF009C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2" y="69303"/>
            <a:ext cx="7556313" cy="1116106"/>
          </a:xfrm>
        </p:spPr>
        <p:txBody>
          <a:bodyPr/>
          <a:lstStyle/>
          <a:p>
            <a:r>
              <a:rPr lang="en-US" dirty="0"/>
              <a:t>Stationary Series (Energy)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1482DB-9685-4FD2-8273-54A75815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FCE40-CF89-6121-3130-9587370A1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3" y="746527"/>
            <a:ext cx="4879597" cy="3247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CFD3B-E1E7-F3AF-8EA3-45220018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3853903"/>
            <a:ext cx="6035040" cy="29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0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8028-BAF6-4451-AB78-AE3BDB74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340625"/>
            <a:ext cx="7556313" cy="1116106"/>
          </a:xfrm>
        </p:spPr>
        <p:txBody>
          <a:bodyPr/>
          <a:lstStyle/>
          <a:p>
            <a:r>
              <a:rPr lang="en-US" dirty="0"/>
              <a:t>Nonstationary Series (Sales)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4B730-B3BD-4785-AC98-C3E2F68E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F59A6-3898-C446-33B4-66258852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438"/>
            <a:ext cx="4319480" cy="2779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3864DC-9822-5635-DA65-CD920810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240" y="3674920"/>
            <a:ext cx="5792680" cy="284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7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F8BC-9D3C-4701-B19C-6E62AC94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27" y="31743"/>
            <a:ext cx="7556313" cy="1116106"/>
          </a:xfrm>
        </p:spPr>
        <p:txBody>
          <a:bodyPr/>
          <a:lstStyle/>
          <a:p>
            <a:r>
              <a:rPr lang="en-US" dirty="0"/>
              <a:t>Trend Non-Stationary Series </a:t>
            </a:r>
            <a:br>
              <a:rPr lang="en-US" dirty="0"/>
            </a:br>
            <a:r>
              <a:rPr lang="en-US" dirty="0"/>
              <a:t>(Hotel Occupancy)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06CA3-D69F-44BF-B223-65C44E95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6175D-9765-ED95-9A3E-A6D14D40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7" y="1352735"/>
            <a:ext cx="4724453" cy="295008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3A7BEEC-ABEE-12E8-8DEE-0C2153C77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8400" y="3976391"/>
            <a:ext cx="5435600" cy="2728408"/>
          </a:xfrm>
        </p:spPr>
      </p:pic>
    </p:spTree>
    <p:extLst>
      <p:ext uri="{BB962C8B-B14F-4D97-AF65-F5344CB8AC3E}">
        <p14:creationId xmlns:p14="http://schemas.microsoft.com/office/powerpoint/2010/main" val="3573265312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31097</TotalTime>
  <Words>284</Words>
  <Application>Microsoft Office PowerPoint</Application>
  <PresentationFormat>On-screen Show (4:3)</PresentationFormat>
  <Paragraphs>36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Stationarity</vt:lpstr>
      <vt:lpstr>Basic Steps in a Forecasting Task</vt:lpstr>
      <vt:lpstr>Stationary Time Series</vt:lpstr>
      <vt:lpstr>PowerPoint Presentation</vt:lpstr>
      <vt:lpstr>ACF and Stationarity</vt:lpstr>
      <vt:lpstr>Addressing Stationarity</vt:lpstr>
      <vt:lpstr>Stationary Series (Energy)</vt:lpstr>
      <vt:lpstr>Nonstationary Series (Sales)</vt:lpstr>
      <vt:lpstr>Trend Non-Stationary Series  (Hotel Occupancy)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1058</cp:revision>
  <cp:lastPrinted>2016-10-04T20:26:21Z</cp:lastPrinted>
  <dcterms:created xsi:type="dcterms:W3CDTF">2014-09-07T15:36:25Z</dcterms:created>
  <dcterms:modified xsi:type="dcterms:W3CDTF">2023-09-16T18:47:15Z</dcterms:modified>
</cp:coreProperties>
</file>